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64" r:id="rId2"/>
    <p:sldId id="291" r:id="rId3"/>
    <p:sldId id="310" r:id="rId4"/>
    <p:sldId id="306" r:id="rId5"/>
    <p:sldId id="294" r:id="rId6"/>
    <p:sldId id="295" r:id="rId7"/>
    <p:sldId id="296" r:id="rId8"/>
    <p:sldId id="307" r:id="rId9"/>
    <p:sldId id="298" r:id="rId10"/>
    <p:sldId id="299" r:id="rId11"/>
    <p:sldId id="305" r:id="rId12"/>
    <p:sldId id="301" r:id="rId13"/>
    <p:sldId id="300" r:id="rId14"/>
    <p:sldId id="303" r:id="rId15"/>
    <p:sldId id="304" r:id="rId16"/>
    <p:sldId id="309" r:id="rId17"/>
    <p:sldId id="297" r:id="rId18"/>
    <p:sldId id="308" r:id="rId19"/>
    <p:sldId id="311" r:id="rId2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1" autoAdjust="0"/>
    <p:restoredTop sz="94728" autoAdjust="0"/>
  </p:normalViewPr>
  <p:slideViewPr>
    <p:cSldViewPr>
      <p:cViewPr varScale="1">
        <p:scale>
          <a:sx n="110" d="100"/>
          <a:sy n="110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gate.com/search/?action=search&amp;channel=bayarea&amp;inlineLink=1&amp;searchindex=gsa&amp;query=%22Modesto+Junior+College%22" TargetMode="External"/><Relationship Id="rId13" Type="http://schemas.openxmlformats.org/officeDocument/2006/relationships/hyperlink" Target="http://www.sfgate.com/search/?action=search&amp;channel=bayarea&amp;inlineLink=1&amp;searchindex=gsa&amp;query=%22Shasta+College%22" TargetMode="External"/><Relationship Id="rId3" Type="http://schemas.openxmlformats.org/officeDocument/2006/relationships/hyperlink" Target="http://www.sfgate.com/search/?action=search&amp;channel=bayarea&amp;inlineLink=1&amp;searchindex=gsa&amp;query=%22Bakersfield+College%22" TargetMode="External"/><Relationship Id="rId7" Type="http://schemas.openxmlformats.org/officeDocument/2006/relationships/hyperlink" Target="http://www.sfgate.com/search/?action=search&amp;channel=bayarea&amp;inlineLink=1&amp;searchindex=gsa&amp;query=%22Mira+Costa+College%22" TargetMode="External"/><Relationship Id="rId12" Type="http://schemas.openxmlformats.org/officeDocument/2006/relationships/hyperlink" Target="http://www.sfgate.com/search/?action=search&amp;channel=bayarea&amp;inlineLink=1&amp;searchindex=gsa&amp;query=%22Santa+Monica+College%22" TargetMode="External"/><Relationship Id="rId2" Type="http://schemas.openxmlformats.org/officeDocument/2006/relationships/hyperlink" Target="http://www.sfgate.com/search/?action=search&amp;channel=bayarea&amp;inlineLink=1&amp;searchindex=gsa&amp;query=%22Antelope+Valley+College%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fgate.com/search/?action=search&amp;channel=bayarea&amp;inlineLink=1&amp;searchindex=gsa&amp;query=%22Angeles+College%22" TargetMode="External"/><Relationship Id="rId11" Type="http://schemas.openxmlformats.org/officeDocument/2006/relationships/hyperlink" Target="http://www.sfgate.com/search/?action=search&amp;channel=bayarea&amp;inlineLink=1&amp;searchindex=gsa&amp;query=%22Santa+Ana+College%22" TargetMode="External"/><Relationship Id="rId5" Type="http://schemas.openxmlformats.org/officeDocument/2006/relationships/hyperlink" Target="http://www.sfgate.com/search/?action=search&amp;channel=bayarea&amp;inlineLink=1&amp;searchindex=gsa&amp;query=%22Cypress+College%22" TargetMode="External"/><Relationship Id="rId10" Type="http://schemas.openxmlformats.org/officeDocument/2006/relationships/hyperlink" Target="http://www.sfgate.com/search/?action=search&amp;channel=bayarea&amp;inlineLink=1&amp;searchindex=gsa&amp;query=%22Mesa+College%22" TargetMode="External"/><Relationship Id="rId4" Type="http://schemas.openxmlformats.org/officeDocument/2006/relationships/hyperlink" Target="http://www.sfgate.com/search/?action=search&amp;channel=bayarea&amp;inlineLink=1&amp;searchindex=gsa&amp;query=%22Crafton+Hills+College%22" TargetMode="External"/><Relationship Id="rId9" Type="http://schemas.openxmlformats.org/officeDocument/2006/relationships/hyperlink" Target="http://www.sfgate.com/search/?action=search&amp;channel=bayarea&amp;inlineLink=1&amp;searchindex=gsa&amp;query=%22Rio+Hondo+College%22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aedc.org/wp-content/uploads/2014/10/High-Tech-in-LA_20141006_FF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Data Science in L.A.'s “Silicon Beach”: “Shadow</a:t>
            </a:r>
            <a:r>
              <a:rPr lang="en-US" altLang="en-US" sz="3200" smtClean="0">
                <a:latin typeface="Corbel" panose="020B0503020204020204" pitchFamily="34" charset="0"/>
              </a:rPr>
              <a:t>” </a:t>
            </a:r>
            <a:r>
              <a:rPr lang="en-US" altLang="en-US" sz="3200" smtClean="0">
                <a:latin typeface="Corbel" panose="020B0503020204020204" pitchFamily="34" charset="0"/>
              </a:rPr>
              <a:t>ocation</a:t>
            </a:r>
            <a:r>
              <a:rPr lang="en-US" altLang="en-US" sz="3200" dirty="0" smtClean="0">
                <a:latin typeface="Corbel" panose="020B0503020204020204" pitchFamily="34" charset="0"/>
              </a:rPr>
              <a:t> </a:t>
            </a:r>
            <a:r>
              <a:rPr lang="en-US" altLang="en-US" sz="3200" dirty="0" smtClean="0">
                <a:latin typeface="Corbel" panose="020B0503020204020204" pitchFamily="34" charset="0"/>
              </a:rPr>
              <a:t>or “Emergent” Profession? 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CSU-POM Conference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 February 2015</a:t>
            </a: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1000" y="5981700"/>
            <a:ext cx="8382000" cy="4953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PPT is available at:  </a:t>
            </a:r>
            <a:r>
              <a:rPr lang="en-US" alt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en-US" altLang="en-US" sz="24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smithw.org/csupom.pdf</a:t>
            </a:r>
            <a:endParaRPr lang="en-US" altLang="en-US" sz="24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6400800" cy="68297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3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1642"/>
            <a:ext cx="8839200" cy="67563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4533"/>
            <a:ext cx="6396446" cy="6793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6629400" cy="68275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6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199"/>
            <a:ext cx="4724400" cy="67053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9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The </a:t>
            </a:r>
            <a:r>
              <a:rPr lang="en-US" altLang="en-US" sz="4000" i="1" u="sng" dirty="0" smtClean="0"/>
              <a:t>New</a:t>
            </a:r>
            <a:r>
              <a:rPr lang="en-US" altLang="en-US" sz="4000" dirty="0" smtClean="0"/>
              <a:t> “Service” Economy in CA?</a:t>
            </a:r>
            <a:endParaRPr lang="en-US" altLang="en-US" sz="28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smtClean="0"/>
              <a:t>15 CA Community Colleges will offer Bachelor’s Degrees beginning in 2017.</a:t>
            </a:r>
          </a:p>
          <a:p>
            <a:endParaRPr lang="en-US" altLang="en-US" sz="1600" smtClean="0"/>
          </a:p>
          <a:p>
            <a:r>
              <a:rPr lang="en-US" altLang="en-US" sz="1600" b="1" smtClean="0"/>
              <a:t>Airframe manufacturing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2"/>
              </a:rPr>
              <a:t>Antelope Valley College</a:t>
            </a:r>
            <a:endParaRPr lang="en-US" altLang="en-US" sz="1600" smtClean="0"/>
          </a:p>
          <a:p>
            <a:r>
              <a:rPr lang="en-US" altLang="en-US" sz="1600" b="1" smtClean="0"/>
              <a:t>Industrial automation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3"/>
              </a:rPr>
              <a:t>Bakersfield College</a:t>
            </a:r>
            <a:endParaRPr lang="en-US" altLang="en-US" sz="1600" smtClean="0"/>
          </a:p>
          <a:p>
            <a:r>
              <a:rPr lang="en-US" altLang="en-US" sz="1600" b="1" smtClean="0"/>
              <a:t>Emergency services and allied health systems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4"/>
              </a:rPr>
              <a:t>Crafton Hills College</a:t>
            </a:r>
            <a:endParaRPr lang="en-US" altLang="en-US" sz="1600" smtClean="0"/>
          </a:p>
          <a:p>
            <a:r>
              <a:rPr lang="en-US" altLang="en-US" sz="1600" b="1" smtClean="0"/>
              <a:t>Mortuary science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5"/>
              </a:rPr>
              <a:t>Cypress College</a:t>
            </a:r>
            <a:endParaRPr lang="en-US" altLang="en-US" sz="1600" smtClean="0"/>
          </a:p>
          <a:p>
            <a:r>
              <a:rPr lang="en-US" altLang="en-US" sz="1600" b="1" smtClean="0"/>
              <a:t>Equine industry</a:t>
            </a:r>
            <a:r>
              <a:rPr lang="en-US" altLang="en-US" sz="1600" smtClean="0"/>
              <a:t>, Feather River College</a:t>
            </a:r>
          </a:p>
          <a:p>
            <a:r>
              <a:rPr lang="en-US" altLang="en-US" sz="1600" b="1" smtClean="0"/>
              <a:t>Dental hygiene</a:t>
            </a:r>
            <a:r>
              <a:rPr lang="en-US" altLang="en-US" sz="1600" smtClean="0"/>
              <a:t>, Foothill College and West Los </a:t>
            </a:r>
            <a:r>
              <a:rPr lang="en-US" altLang="en-US" sz="1600" smtClean="0">
                <a:hlinkClick r:id="rId6"/>
              </a:rPr>
              <a:t>Angeles College</a:t>
            </a:r>
            <a:endParaRPr lang="en-US" altLang="en-US" sz="1600" smtClean="0"/>
          </a:p>
          <a:p>
            <a:r>
              <a:rPr lang="en-US" altLang="en-US" sz="1600" b="1" smtClean="0"/>
              <a:t>Bio-manufacturing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7"/>
              </a:rPr>
              <a:t>Mira Costa College</a:t>
            </a:r>
            <a:endParaRPr lang="en-US" altLang="en-US" sz="1600" smtClean="0"/>
          </a:p>
          <a:p>
            <a:r>
              <a:rPr lang="en-US" altLang="en-US" sz="1600" b="1" smtClean="0"/>
              <a:t>Respiratory care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8"/>
              </a:rPr>
              <a:t>Modesto Junior College</a:t>
            </a:r>
            <a:r>
              <a:rPr lang="en-US" altLang="en-US" sz="1600" smtClean="0"/>
              <a:t> and Skyline College</a:t>
            </a:r>
          </a:p>
          <a:p>
            <a:r>
              <a:rPr lang="en-US" altLang="en-US" sz="1600" b="1" smtClean="0"/>
              <a:t>Automotive technology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9"/>
              </a:rPr>
              <a:t>Rio Hondo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0"/>
              </a:rPr>
              <a:t>Mesa College</a:t>
            </a:r>
            <a:endParaRPr lang="en-US" altLang="en-US" sz="1600" smtClean="0"/>
          </a:p>
          <a:p>
            <a:r>
              <a:rPr lang="en-US" altLang="en-US" sz="1600" b="1" smtClean="0"/>
              <a:t>Occupational studies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1"/>
              </a:rPr>
              <a:t>Santa Ana College</a:t>
            </a:r>
            <a:endParaRPr lang="en-US" altLang="en-US" sz="1600" smtClean="0"/>
          </a:p>
          <a:p>
            <a:r>
              <a:rPr lang="en-US" altLang="en-US" sz="1600" b="1" smtClean="0"/>
              <a:t>Interaction design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2"/>
              </a:rPr>
              <a:t>Santa Monica College</a:t>
            </a:r>
            <a:endParaRPr lang="en-US" altLang="en-US" sz="1600" smtClean="0"/>
          </a:p>
          <a:p>
            <a:r>
              <a:rPr lang="en-US" altLang="en-US" sz="1600" b="1" smtClean="0"/>
              <a:t>Health information management</a:t>
            </a:r>
            <a:r>
              <a:rPr lang="en-US" altLang="en-US" sz="1600" smtClean="0"/>
              <a:t>, </a:t>
            </a:r>
            <a:r>
              <a:rPr lang="en-US" altLang="en-US" sz="1600" smtClean="0">
                <a:hlinkClick r:id="rId13"/>
              </a:rPr>
              <a:t>Shasta College</a:t>
            </a:r>
            <a:endParaRPr lang="en-US" altLang="en-US" sz="1600" smtClean="0"/>
          </a:p>
          <a:p>
            <a:endParaRPr lang="en-US" altLang="en-US" sz="160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405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405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405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405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02079-7390-46A3-9005-AB5CB9E0AE0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53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986368" cy="6705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observation an </a:t>
            </a:r>
            <a:r>
              <a:rPr lang="en-US" altLang="en-US" sz="1800" i="1" dirty="0" smtClean="0">
                <a:ea typeface="Calibri" panose="020F0502020204030204" pitchFamily="34" charset="0"/>
              </a:rPr>
              <a:t>itinerant, ephemeral fad</a:t>
            </a:r>
            <a:r>
              <a:rPr lang="en-US" altLang="en-US" sz="1800" dirty="0" smtClean="0">
                <a:ea typeface="Calibri" panose="020F0502020204030204" pitchFamily="34" charset="0"/>
              </a:rPr>
              <a:t> or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persistent structure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eco-system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geographic-specific</a:t>
            </a:r>
            <a:r>
              <a:rPr lang="en-US" altLang="en-US" sz="1800" dirty="0" smtClean="0">
                <a:ea typeface="Calibri" panose="020F0502020204030204" pitchFamily="34" charset="0"/>
              </a:rPr>
              <a:t> or due to its virtual nature, </a:t>
            </a:r>
            <a:r>
              <a:rPr lang="en-US" altLang="en-US" sz="1800" i="1" dirty="0" smtClean="0">
                <a:ea typeface="Calibri" panose="020F0502020204030204" pitchFamily="34" charset="0"/>
              </a:rPr>
              <a:t>widespread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i="1" dirty="0" smtClean="0">
                <a:ea typeface="Calibri" panose="020F0502020204030204" pitchFamily="34" charset="0"/>
              </a:rPr>
              <a:t>Vis-à-vis</a:t>
            </a:r>
            <a:r>
              <a:rPr lang="en-US" altLang="en-US" sz="1800" dirty="0" smtClean="0">
                <a:ea typeface="Calibri" panose="020F0502020204030204" pitchFamily="34" charset="0"/>
              </a:rPr>
              <a:t> other paid work, is this type of work off-</a:t>
            </a:r>
            <a:r>
              <a:rPr lang="en-US" altLang="en-US" sz="1800" dirty="0" err="1" smtClean="0">
                <a:ea typeface="Calibri" panose="020F0502020204030204" pitchFamily="34" charset="0"/>
              </a:rPr>
              <a:t>shorable</a:t>
            </a:r>
            <a:r>
              <a:rPr lang="en-US" altLang="en-US" sz="1800" dirty="0" smtClean="0">
                <a:ea typeface="Calibri" panose="020F0502020204030204" pitchFamily="34" charset="0"/>
              </a:rPr>
              <a:t> over time?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If this sector is indeed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growing</a:t>
            </a:r>
            <a:r>
              <a:rPr lang="en-US" altLang="en-US" sz="1800" dirty="0" smtClean="0">
                <a:ea typeface="Calibri" panose="020F0502020204030204" pitchFamily="34" charset="0"/>
              </a:rPr>
              <a:t>, is it still just a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small part</a:t>
            </a:r>
            <a:r>
              <a:rPr lang="en-US" altLang="en-US" sz="1800" dirty="0" smtClean="0">
                <a:ea typeface="Calibri" panose="020F0502020204030204" pitchFamily="34" charset="0"/>
              </a:rPr>
              <a:t> of the economy anyway?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this phenomenon (like some other aspects of IT) </a:t>
            </a:r>
            <a:r>
              <a:rPr lang="en-US" altLang="en-US" sz="1800" i="1" dirty="0" smtClean="0">
                <a:ea typeface="Calibri" panose="020F0502020204030204" pitchFamily="34" charset="0"/>
              </a:rPr>
              <a:t>gender-skewed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the evidence suggest privileging </a:t>
            </a:r>
            <a:r>
              <a:rPr lang="en-US" altLang="en-US" sz="1800" i="1" dirty="0" smtClean="0">
                <a:ea typeface="Calibri" panose="020F0502020204030204" pitchFamily="34" charset="0"/>
              </a:rPr>
              <a:t>competencies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degrees</a:t>
            </a:r>
            <a:r>
              <a:rPr lang="en-US" altLang="en-US" sz="18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 my experience with these “professionals”, ultimately, the triumph of </a:t>
            </a:r>
            <a:r>
              <a:rPr lang="en-US" altLang="en-US" sz="1800" i="1" dirty="0" smtClean="0">
                <a:ea typeface="Calibri" panose="020F0502020204030204" pitchFamily="34" charset="0"/>
              </a:rPr>
              <a:t>practice</a:t>
            </a:r>
            <a:r>
              <a:rPr lang="en-US" altLang="en-US" sz="1800" dirty="0" smtClean="0">
                <a:ea typeface="Calibri" panose="020F0502020204030204" pitchFamily="34" charset="0"/>
              </a:rPr>
              <a:t> over </a:t>
            </a:r>
            <a:r>
              <a:rPr lang="en-US" altLang="en-US" sz="1800" i="1" dirty="0" smtClean="0">
                <a:ea typeface="Calibri" panose="020F0502020204030204" pitchFamily="34" charset="0"/>
              </a:rPr>
              <a:t>theory</a:t>
            </a:r>
            <a:r>
              <a:rPr lang="en-US" altLang="en-US" sz="1800" dirty="0" smtClean="0">
                <a:ea typeface="Calibri" panose="020F0502020204030204" pitchFamily="34" charset="0"/>
              </a:rPr>
              <a:t> (as seen from the perspective of a prospective, potentially confused </a:t>
            </a:r>
            <a:r>
              <a:rPr lang="en-US" altLang="en-US" sz="1800" i="1" dirty="0" smtClean="0">
                <a:ea typeface="Calibri" panose="020F0502020204030204" pitchFamily="34" charset="0"/>
              </a:rPr>
              <a:t>soon-to-be-in-some-debt-from-a-student-loan</a:t>
            </a:r>
            <a:r>
              <a:rPr lang="en-US" altLang="en-US" sz="1800" dirty="0" smtClean="0">
                <a:ea typeface="Calibri" panose="020F0502020204030204" pitchFamily="34" charset="0"/>
              </a:rPr>
              <a:t> CSU student)?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Without college degrees, how will these “data scientists” eventually lead/be ethical/well-rounded, etc. over a 40-year career arc?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Licensing? Certifications? “Badges”?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How will they get promoted?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Can they can just enroll into holistic B.S./B.A. (pre-M.S./M.B.A.) programs later in life?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applied math, computer science, statistics, and business strategy were all individual degrees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before</a:t>
            </a:r>
            <a:r>
              <a:rPr lang="en-US" altLang="en-US" sz="1400" dirty="0" smtClean="0">
                <a:ea typeface="Calibri" panose="020F0502020204030204" pitchFamily="34" charset="0"/>
              </a:rPr>
              <a:t>, then how do we make a single “data science” degree (all of them together)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now</a:t>
            </a:r>
            <a:r>
              <a:rPr lang="en-US" altLang="en-US" sz="1400" dirty="0" smtClean="0">
                <a:ea typeface="Calibri" panose="020F0502020204030204" pitchFamily="34" charset="0"/>
              </a:rPr>
              <a:t>?</a:t>
            </a:r>
          </a:p>
          <a:p>
            <a:pPr eaLnBrk="1" hangingPunct="1"/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What is the role of Ph.D.’s and academics (other than paid consulting)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If we help (e.g., lectures, provide experts, networking, etc.), are we, in fact, directly or inadvertently helping young folks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not</a:t>
            </a:r>
            <a:r>
              <a:rPr lang="en-US" altLang="en-US" sz="1400" dirty="0" smtClean="0">
                <a:ea typeface="Calibri" panose="020F0502020204030204" pitchFamily="34" charset="0"/>
              </a:rPr>
              <a:t> go to College?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What do we tell our Deans and Provosts about our deep involvement with individuals who aren’t in going to college?</a:t>
            </a:r>
          </a:p>
          <a:p>
            <a:pPr marL="0" indent="0" eaLnBrk="1" hangingPunct="1">
              <a:buNone/>
            </a:pPr>
            <a:endParaRPr lang="en-US" altLang="en-US" sz="18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Isn’t this phenomenon, if evident, just a new version of (yet on more) vocation?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And the CA Master Plan, much less the CSU, “educate” individuals (non-professionals) into vocations.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Does any of this matter to our programs in either the short-run or long-run?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Your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Los Angeles Economic Development Corporation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High Tech in LA (October, 2014)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  <a:hlinkClick r:id="rId2"/>
              </a:rPr>
              <a:t>http</a:t>
            </a:r>
            <a:r>
              <a:rPr lang="en-US" altLang="en-US" sz="1400" dirty="0">
                <a:ea typeface="Calibri" panose="020F0502020204030204" pitchFamily="34" charset="0"/>
                <a:hlinkClick r:id="rId2"/>
              </a:rPr>
              <a:t>://</a:t>
            </a:r>
            <a:r>
              <a:rPr lang="en-US" altLang="en-US" sz="1400" dirty="0" smtClean="0">
                <a:ea typeface="Calibri" panose="020F0502020204030204" pitchFamily="34" charset="0"/>
                <a:hlinkClick r:id="rId2"/>
              </a:rPr>
              <a:t>laedc.org/wp-content/uploads/2014/10/High-Tech-in-LA_20141006_FF.pdf</a:t>
            </a:r>
            <a:endParaRPr lang="en-US" altLang="en-US" sz="1400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Background/Preliminaries</a:t>
            </a: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I apologize…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“cloud computing”, “big data”, “marketing analytics”, and worse of all, “data science”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These are </a:t>
            </a:r>
            <a:r>
              <a:rPr lang="en-US" altLang="en-US" sz="1600" i="1" dirty="0" smtClean="0">
                <a:ea typeface="Calibri" panose="020F0502020204030204" pitchFamily="34" charset="0"/>
              </a:rPr>
              <a:t>industry</a:t>
            </a:r>
            <a:r>
              <a:rPr lang="en-US" altLang="en-US" sz="1600" dirty="0" smtClean="0">
                <a:ea typeface="Calibri" panose="020F0502020204030204" pitchFamily="34" charset="0"/>
              </a:rPr>
              <a:t> “terms”, not ours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I prefer decision-support systems, </a:t>
            </a:r>
            <a:r>
              <a:rPr lang="en-US" altLang="en-US" sz="1600" i="1" dirty="0" smtClean="0">
                <a:ea typeface="Calibri" panose="020F0502020204030204" pitchFamily="34" charset="0"/>
              </a:rPr>
              <a:t>predictive modeling,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i="1" dirty="0">
                <a:ea typeface="Calibri" panose="020F0502020204030204" pitchFamily="34" charset="0"/>
              </a:rPr>
              <a:t>statistical computing, </a:t>
            </a:r>
            <a:r>
              <a:rPr lang="en-US" altLang="en-US" sz="1600" dirty="0" smtClean="0">
                <a:ea typeface="Calibri" panose="020F0502020204030204" pitchFamily="34" charset="0"/>
              </a:rPr>
              <a:t>and </a:t>
            </a:r>
            <a:r>
              <a:rPr lang="en-US" altLang="en-US" sz="1600" i="1" dirty="0" smtClean="0">
                <a:ea typeface="Calibri" panose="020F0502020204030204" pitchFamily="34" charset="0"/>
              </a:rPr>
              <a:t>mathematical optimization</a:t>
            </a:r>
            <a:r>
              <a:rPr lang="en-US" altLang="en-US" sz="1600" dirty="0" smtClean="0">
                <a:ea typeface="Calibri" panose="020F0502020204030204" pitchFamily="34" charset="0"/>
              </a:rPr>
              <a:t>, but most of the folks I routinely work with prefer the term “data science” (I suppose we might agree on the terms </a:t>
            </a:r>
            <a:r>
              <a:rPr lang="en-US" altLang="en-US" sz="1600" i="1" dirty="0" smtClean="0">
                <a:ea typeface="Calibri" panose="020F0502020204030204" pitchFamily="34" charset="0"/>
              </a:rPr>
              <a:t>analytics</a:t>
            </a:r>
            <a:r>
              <a:rPr lang="en-US" altLang="en-US" sz="1600" dirty="0" smtClean="0">
                <a:ea typeface="Calibri" panose="020F0502020204030204" pitchFamily="34" charset="0"/>
              </a:rPr>
              <a:t> and </a:t>
            </a:r>
            <a:r>
              <a:rPr lang="en-US" altLang="en-US" sz="1600" i="1" dirty="0" smtClean="0">
                <a:ea typeface="Calibri" panose="020F0502020204030204" pitchFamily="34" charset="0"/>
              </a:rPr>
              <a:t>visualization</a:t>
            </a:r>
            <a:r>
              <a:rPr lang="en-US" altLang="en-US" sz="1600" dirty="0" smtClean="0">
                <a:ea typeface="Calibri" panose="020F0502020204030204" pitchFamily="34" charset="0"/>
              </a:rPr>
              <a:t>.)</a:t>
            </a:r>
            <a:endParaRPr lang="en-US" altLang="en-US" sz="1600" i="1" dirty="0" smtClean="0">
              <a:ea typeface="Calibri" panose="020F0502020204030204" pitchFamily="34" charset="0"/>
            </a:endParaRPr>
          </a:p>
          <a:p>
            <a:pPr eaLnBrk="1" hangingPunct="1"/>
            <a:endParaRPr lang="en-US" altLang="en-US" sz="20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I am on the steering committee for the LA R/Data science </a:t>
            </a:r>
            <a:r>
              <a:rPr lang="en-US" altLang="en-US" sz="2000" dirty="0" err="1" smtClean="0">
                <a:ea typeface="Calibri" panose="020F0502020204030204" pitchFamily="34" charset="0"/>
              </a:rPr>
              <a:t>Meetup</a:t>
            </a:r>
            <a:r>
              <a:rPr lang="en-US" altLang="en-US" sz="2000" dirty="0" smtClean="0">
                <a:ea typeface="Calibri" panose="020F0502020204030204" pitchFamily="34" charset="0"/>
              </a:rPr>
              <a:t> group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There are a few other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Ph.D.s</a:t>
            </a:r>
            <a:r>
              <a:rPr lang="en-US" altLang="en-US" sz="1600" dirty="0" smtClean="0">
                <a:ea typeface="Calibri" panose="020F0502020204030204" pitchFamily="34" charset="0"/>
              </a:rPr>
              <a:t> heavily involved too—Szilard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Pafka</a:t>
            </a:r>
            <a:r>
              <a:rPr lang="en-US" altLang="en-US" sz="1600" dirty="0" smtClean="0">
                <a:ea typeface="Calibri" panose="020F0502020204030204" pitchFamily="34" charset="0"/>
              </a:rPr>
              <a:t> (primary), David McArthur, Rob Gould, Jeremy Miles, Tim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Triche</a:t>
            </a:r>
            <a:r>
              <a:rPr lang="en-US" altLang="en-US" sz="1600" dirty="0" smtClean="0">
                <a:ea typeface="Calibri" panose="020F0502020204030204" pitchFamily="34" charset="0"/>
              </a:rPr>
              <a:t>, and others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Opportunities and Challenges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Is there a </a:t>
            </a:r>
            <a:r>
              <a:rPr lang="en-US" altLang="en-US" sz="1600" dirty="0" smtClean="0">
                <a:ea typeface="Calibri" panose="020F0502020204030204" pitchFamily="34" charset="0"/>
              </a:rPr>
              <a:t>perturbation (disequilibrium) in this labor market?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What should be our institutional role (if any) in this community?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Are we witnessing the emergence of a new </a:t>
            </a:r>
            <a:r>
              <a:rPr lang="en-US" altLang="en-US" sz="1600" i="1" dirty="0" smtClean="0">
                <a:ea typeface="Calibri" panose="020F0502020204030204" pitchFamily="34" charset="0"/>
              </a:rPr>
              <a:t>data guild</a:t>
            </a:r>
            <a:r>
              <a:rPr lang="en-US" altLang="en-US" sz="1600" dirty="0" smtClean="0">
                <a:ea typeface="Calibri" panose="020F0502020204030204" pitchFamily="34" charset="0"/>
              </a:rPr>
              <a:t> in the service economy?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Candidate Explanations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>
                <a:ea typeface="Calibri" panose="020F0502020204030204" pitchFamily="34" charset="0"/>
              </a:rPr>
              <a:t>Behavioral Economics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“Extreme Discounting”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Overweighting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short-term preferences </a:t>
            </a:r>
            <a:r>
              <a:rPr lang="en-US" altLang="en-US" sz="1400" dirty="0" smtClean="0">
                <a:ea typeface="Calibri" panose="020F0502020204030204" pitchFamily="34" charset="0"/>
              </a:rPr>
              <a:t>and underweighting of </a:t>
            </a:r>
            <a:r>
              <a:rPr lang="en-US" altLang="en-US" sz="1400" i="1" dirty="0" smtClean="0">
                <a:ea typeface="Calibri" panose="020F0502020204030204" pitchFamily="34" charset="0"/>
              </a:rPr>
              <a:t>long-term goals</a:t>
            </a:r>
          </a:p>
          <a:p>
            <a:pPr eaLnBrk="1" hangingPunct="1"/>
            <a:r>
              <a:rPr lang="en-US" sz="1800" dirty="0" smtClean="0"/>
              <a:t>Finance</a:t>
            </a:r>
            <a:endParaRPr lang="en-US" sz="1800" dirty="0"/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“Loan-to-Value”</a:t>
            </a: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 might not do </a:t>
            </a:r>
            <a:r>
              <a:rPr lang="en-US" altLang="en-US" sz="1400" i="1" dirty="0" smtClean="0">
                <a:ea typeface="Calibri" panose="020F0502020204030204" pitchFamily="34" charset="0"/>
              </a:rPr>
              <a:t>well</a:t>
            </a:r>
            <a:r>
              <a:rPr lang="en-US" altLang="en-US" sz="1400" dirty="0" smtClean="0">
                <a:ea typeface="Calibri" panose="020F0502020204030204" pitchFamily="34" charset="0"/>
              </a:rPr>
              <a:t>, but at least I’m not in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debt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Educational Psychology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“You don’t know me!”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“UC, CSU, and CCC’s teach mostly theories and I mostly just learn how to write papers there.”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Political Science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“Help! I’m scared and confused!”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“If I don’t take this job, someone with an H1-B visa might.”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Statistics</a:t>
            </a:r>
            <a:endParaRPr lang="en-US" sz="1800" dirty="0"/>
          </a:p>
          <a:p>
            <a:pPr lvl="1" eaLnBrk="1" hangingPunct="1"/>
            <a:r>
              <a:rPr lang="en-US" altLang="en-US" sz="1400" dirty="0" smtClean="0">
                <a:ea typeface="Calibri" panose="020F0502020204030204" pitchFamily="34" charset="0"/>
              </a:rPr>
              <a:t>“As </a:t>
            </a:r>
            <a:r>
              <a:rPr lang="en-US" altLang="en-US" sz="1400" i="1" dirty="0" smtClean="0">
                <a:ea typeface="Calibri" panose="020F0502020204030204" pitchFamily="34" charset="0"/>
              </a:rPr>
              <a:t>n</a:t>
            </a:r>
            <a:r>
              <a:rPr lang="en-US" altLang="en-US" sz="1400" dirty="0" smtClean="0">
                <a:ea typeface="Calibri" panose="020F0502020204030204" pitchFamily="34" charset="0"/>
              </a:rPr>
              <a:t> -&gt; N, I get asymptotically closer to rejecting falsity.”</a:t>
            </a:r>
            <a:endParaRPr lang="en-US" altLang="en-US" sz="14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“If I </a:t>
            </a:r>
            <a:r>
              <a:rPr lang="en-US" altLang="en-US" sz="1400" dirty="0" smtClean="0">
                <a:ea typeface="Calibri" panose="020F0502020204030204" pitchFamily="34" charset="0"/>
              </a:rPr>
              <a:t>have more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data</a:t>
            </a:r>
            <a:r>
              <a:rPr lang="en-US" altLang="en-US" sz="1400" dirty="0" smtClean="0">
                <a:ea typeface="Calibri" panose="020F0502020204030204" pitchFamily="34" charset="0"/>
              </a:rPr>
              <a:t>, then I have proportionally more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information</a:t>
            </a:r>
            <a:r>
              <a:rPr lang="en-US" altLang="en-US" sz="1400" dirty="0" smtClean="0">
                <a:ea typeface="Calibri" panose="020F0502020204030204" pitchFamily="34" charset="0"/>
              </a:rPr>
              <a:t>.”</a:t>
            </a:r>
            <a:endParaRPr lang="en-US" altLang="en-US" sz="1800" dirty="0">
              <a:ea typeface="Calibri" panose="020F0502020204030204" pitchFamily="34" charset="0"/>
            </a:endParaRPr>
          </a:p>
          <a:p>
            <a:pPr eaLnBrk="1" hangingPunct="1"/>
            <a:r>
              <a:rPr lang="en-US" sz="1800" dirty="0" smtClean="0"/>
              <a:t>Historiography</a:t>
            </a:r>
            <a:endParaRPr lang="en-US" sz="1800" dirty="0"/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“Merchant Guilds”</a:t>
            </a:r>
          </a:p>
          <a:p>
            <a:pPr lvl="1" eaLnBrk="1" hangingPunct="1"/>
            <a:r>
              <a:rPr lang="en-US" altLang="en-US" sz="1400" dirty="0">
                <a:ea typeface="Calibri" panose="020F0502020204030204" pitchFamily="34" charset="0"/>
              </a:rPr>
              <a:t>Trades[men] and crafts[men] have always created </a:t>
            </a:r>
            <a:r>
              <a:rPr lang="en-US" altLang="en-US" sz="1400" dirty="0" smtClean="0">
                <a:ea typeface="Calibri" panose="020F0502020204030204" pitchFamily="34" charset="0"/>
              </a:rPr>
              <a:t>local, persistent, supportive </a:t>
            </a:r>
            <a:r>
              <a:rPr lang="en-US" altLang="en-US" sz="1400" i="1" dirty="0" smtClean="0">
                <a:ea typeface="Calibri" panose="020F0502020204030204" pitchFamily="34" charset="0"/>
              </a:rPr>
              <a:t>communities</a:t>
            </a:r>
            <a:r>
              <a:rPr lang="en-US" altLang="en-US" sz="1400" dirty="0" smtClean="0">
                <a:ea typeface="Calibri" panose="020F0502020204030204" pitchFamily="34" charset="0"/>
              </a:rPr>
              <a:t>.</a:t>
            </a:r>
            <a:endParaRPr lang="en-US" altLang="en-US" sz="14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3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199"/>
            <a:ext cx="7315200" cy="6755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471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28600" y="6400800"/>
            <a:ext cx="8770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http://www.latimes.com/business/la-fi-silicon-valley-south-20150118-story.html#page=1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hoo is joining the high-tech cluster that has sprouted in Playa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3815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Calibri" panose="020F0502020204030204" pitchFamily="34" charset="0"/>
              </a:rPr>
              <a:t>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Monthly </a:t>
            </a:r>
            <a:r>
              <a:rPr lang="en-US" altLang="en-US" sz="2000" i="1" dirty="0" err="1" smtClean="0">
                <a:ea typeface="Calibri" panose="020F0502020204030204" pitchFamily="34" charset="0"/>
              </a:rPr>
              <a:t>Meetups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www.datascience.la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Monthly meetings (50-200 people)</a:t>
            </a: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</a:t>
            </a:r>
            <a:r>
              <a:rPr lang="en-US" altLang="en-US" sz="1600" dirty="0">
                <a:ea typeface="Calibri" panose="020F0502020204030204" pitchFamily="34" charset="0"/>
              </a:rPr>
              <a:t>language/platform/environment: R, Python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technology/workflow</a:t>
            </a:r>
            <a:r>
              <a:rPr lang="en-US" altLang="en-US" sz="1600" dirty="0">
                <a:ea typeface="Calibri" panose="020F0502020204030204" pitchFamily="34" charset="0"/>
              </a:rPr>
              <a:t>: Visualization, DW/BI, Machine Learning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By </a:t>
            </a:r>
            <a:r>
              <a:rPr lang="en-US" altLang="en-US" sz="1600" dirty="0" smtClean="0">
                <a:ea typeface="Calibri" panose="020F0502020204030204" pitchFamily="34" charset="0"/>
              </a:rPr>
              <a:t>sector/domain: </a:t>
            </a:r>
            <a:r>
              <a:rPr lang="en-US" altLang="en-US" sz="1600" dirty="0" err="1">
                <a:ea typeface="Calibri" panose="020F0502020204030204" pitchFamily="34" charset="0"/>
              </a:rPr>
              <a:t>AdTech</a:t>
            </a:r>
            <a:r>
              <a:rPr lang="en-US" altLang="en-US" sz="1600" dirty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FinTech</a:t>
            </a:r>
            <a:endParaRPr lang="en-US" altLang="en-US" sz="1600" dirty="0" smtClean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By management “level”: a few directors- and mangers-only events (by invitation)</a:t>
            </a:r>
            <a:endParaRPr lang="en-US" altLang="en-US" sz="1600" dirty="0">
              <a:ea typeface="Calibri" panose="020F0502020204030204" pitchFamily="34" charset="0"/>
            </a:endParaRPr>
          </a:p>
          <a:p>
            <a:pPr lvl="1" eaLnBrk="1" hangingPunct="1"/>
            <a:endParaRPr lang="en-US" altLang="en-US" sz="1600" dirty="0" smtClean="0">
              <a:ea typeface="Calibri" panose="020F0502020204030204" pitchFamily="34" charset="0"/>
            </a:endParaRPr>
          </a:p>
          <a:p>
            <a:pPr eaLnBrk="1" hangingPunct="1"/>
            <a:r>
              <a:rPr lang="en-US" altLang="en-US" sz="2000" i="1" dirty="0" smtClean="0">
                <a:ea typeface="Calibri" panose="020F0502020204030204" pitchFamily="34" charset="0"/>
              </a:rPr>
              <a:t>Annual Conferences</a:t>
            </a:r>
            <a:r>
              <a:rPr lang="en-US" altLang="en-US" sz="2000" dirty="0" smtClean="0">
                <a:ea typeface="Calibri" panose="020F0502020204030204" pitchFamily="34" charset="0"/>
              </a:rPr>
              <a:t> (physical, not virtual)</a:t>
            </a:r>
            <a:endParaRPr lang="en-US" altLang="en-US" sz="2000" dirty="0">
              <a:ea typeface="Calibri" panose="020F0502020204030204" pitchFamily="34" charset="0"/>
            </a:endParaRP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E.g., </a:t>
            </a:r>
            <a:r>
              <a:rPr lang="en-US" altLang="en-US" sz="1600" dirty="0" smtClean="0">
                <a:ea typeface="Calibri" panose="020F0502020204030204" pitchFamily="34" charset="0"/>
              </a:rPr>
              <a:t>“Big Data camp” at Direct TV (El Segundo)</a:t>
            </a:r>
            <a:endParaRPr lang="en-US" altLang="en-US" sz="1600" dirty="0" smtClean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http://insidebigdata.com/2014/06/03/free-conference-big-data-camp-2014/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Multiple, parallel tracks</a:t>
            </a:r>
          </a:p>
          <a:p>
            <a:pPr lvl="1" eaLnBrk="1" hangingPunct="1"/>
            <a:r>
              <a:rPr lang="en-US" altLang="en-US" sz="1600" dirty="0">
                <a:ea typeface="Calibri" panose="020F0502020204030204" pitchFamily="34" charset="0"/>
              </a:rPr>
              <a:t>V</a:t>
            </a:r>
            <a:r>
              <a:rPr lang="en-US" altLang="en-US" sz="1600" dirty="0" smtClean="0">
                <a:ea typeface="Calibri" panose="020F0502020204030204" pitchFamily="34" charset="0"/>
              </a:rPr>
              <a:t>endor support (all expenses covered fully)</a:t>
            </a:r>
          </a:p>
          <a:p>
            <a:pPr lvl="1" eaLnBrk="1" hangingPunct="1"/>
            <a:r>
              <a:rPr lang="en-US" altLang="en-US" sz="1600" dirty="0" smtClean="0">
                <a:ea typeface="Calibri" panose="020F0502020204030204" pitchFamily="34" charset="0"/>
              </a:rPr>
              <a:t>Last three years’ attendance—200 (2013), 500 (2014), 800 expected (2015)</a:t>
            </a:r>
            <a:endParaRPr lang="en-US" altLang="en-US" sz="16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4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Calibri" panose="020F0502020204030204" pitchFamily="34" charset="0"/>
              </a:rPr>
              <a:t>R and/or other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COTS (Non-FOSS)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SAS, IBM SPSS, Stata, S-PLUS, BMDP,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Lisrel</a:t>
            </a:r>
            <a:r>
              <a:rPr lang="en-US" altLang="en-US" sz="1600" dirty="0" smtClean="0">
                <a:ea typeface="Calibri" panose="020F0502020204030204" pitchFamily="34" charset="0"/>
              </a:rPr>
              <a:t>, EQS, HLM, MPLUS,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SmartPLS</a:t>
            </a:r>
            <a:r>
              <a:rPr lang="en-US" altLang="en-US" sz="1600" dirty="0" smtClean="0">
                <a:ea typeface="Calibri" panose="020F0502020204030204" pitchFamily="34" charset="0"/>
              </a:rPr>
              <a:t>, …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Mathematica, @Risk, Excel add-ins, RATS,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Matlab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Simscript</a:t>
            </a:r>
            <a:r>
              <a:rPr lang="en-US" altLang="en-US" sz="1600" dirty="0" smtClean="0">
                <a:ea typeface="Calibri" panose="020F0502020204030204" pitchFamily="34" charset="0"/>
              </a:rPr>
              <a:t>, Arena,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Netezza</a:t>
            </a:r>
            <a:r>
              <a:rPr lang="en-US" altLang="en-US" sz="1600" dirty="0" smtClean="0">
                <a:ea typeface="Calibri" panose="020F0502020204030204" pitchFamily="34" charset="0"/>
              </a:rPr>
              <a:t>, MS Anal.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Srv</a:t>
            </a:r>
            <a:r>
              <a:rPr lang="en-US" altLang="en-US" sz="1600" dirty="0" smtClean="0">
                <a:ea typeface="Calibri" panose="020F0502020204030204" pitchFamily="34" charset="0"/>
              </a:rPr>
              <a:t>., Oracle Adv. Anal., Teradata Miner,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UCINET/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NVivo</a:t>
            </a:r>
            <a:r>
              <a:rPr lang="en-US" altLang="en-US" sz="1600" dirty="0" smtClean="0">
                <a:ea typeface="Calibri" panose="020F0502020204030204" pitchFamily="34" charset="0"/>
              </a:rPr>
              <a:t>/Tropes,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ConQuest</a:t>
            </a:r>
            <a:r>
              <a:rPr lang="en-US" altLang="en-US" sz="1600" dirty="0" smtClean="0">
                <a:ea typeface="Calibri" panose="020F0502020204030204" pitchFamily="34" charset="0"/>
              </a:rPr>
              <a:t>, ArcGIS,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ea typeface="Calibri" panose="020F0502020204030204" pitchFamily="34" charset="0"/>
              </a:rPr>
              <a:t>IBM CPLEX, MOSEK, GUROBI, Frontline, etc.</a:t>
            </a:r>
          </a:p>
          <a:p>
            <a:pPr eaLnBrk="1" hangingPunct="1"/>
            <a:r>
              <a:rPr lang="en-US" altLang="en-US" sz="2000" dirty="0" smtClean="0">
                <a:ea typeface="Calibri" panose="020F0502020204030204" pitchFamily="34" charset="0"/>
              </a:rPr>
              <a:t>FOSS/GNU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Domain-specific?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GRETL/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xBUGS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Ggobi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Pajek</a:t>
            </a:r>
            <a:r>
              <a:rPr lang="en-US" altLang="en-US" sz="1600" dirty="0" smtClean="0">
                <a:ea typeface="Calibri" panose="020F0502020204030204" pitchFamily="34" charset="0"/>
              </a:rPr>
              <a:t>, lisp-stat,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Netlib</a:t>
            </a:r>
            <a:r>
              <a:rPr lang="en-US" altLang="en-US" sz="1600" dirty="0" smtClean="0">
                <a:ea typeface="Calibri" panose="020F0502020204030204" pitchFamily="34" charset="0"/>
              </a:rPr>
              <a:t>/BLAS/LAPACK/FFTPACK,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Sage, octave,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Scilab</a:t>
            </a:r>
            <a:r>
              <a:rPr lang="en-US" altLang="en-US" sz="1600" dirty="0" smtClean="0">
                <a:ea typeface="Calibri" panose="020F0502020204030204" pitchFamily="34" charset="0"/>
              </a:rPr>
              <a:t>, Java/Colt/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JFreeCharts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incanter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Protovis</a:t>
            </a:r>
            <a:r>
              <a:rPr lang="en-US" altLang="en-US" sz="1600" dirty="0" smtClean="0">
                <a:ea typeface="Calibri" panose="020F0502020204030204" pitchFamily="34" charset="0"/>
              </a:rPr>
              <a:t>, D3,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GNU LP, COIN-OR, NASTRAN/BLAS, NETLIB, WordNet,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statconn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ea typeface="Calibri" panose="020F0502020204030204" pitchFamily="34" charset="0"/>
              </a:rPr>
              <a:t>General-purpose?</a:t>
            </a:r>
            <a:endParaRPr lang="en-US" altLang="en-US" sz="2000" dirty="0" smtClean="0">
              <a:ea typeface="Calibri" panose="020F0502020204030204" pitchFamily="34" charset="0"/>
            </a:endParaRP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jQuery/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jqueryUI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flot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jstat</a:t>
            </a:r>
            <a:r>
              <a:rPr lang="en-US" altLang="en-US" sz="1600" dirty="0" smtClean="0">
                <a:ea typeface="Calibri" panose="020F0502020204030204" pitchFamily="34" charset="0"/>
              </a:rPr>
              <a:t>, BIRT,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RapidMiner</a:t>
            </a:r>
            <a:r>
              <a:rPr lang="en-US" altLang="en-US" sz="1600" dirty="0" smtClean="0">
                <a:ea typeface="Calibri" panose="020F0502020204030204" pitchFamily="34" charset="0"/>
              </a:rPr>
              <a:t>,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Pentaho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Apache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Solr</a:t>
            </a:r>
            <a:r>
              <a:rPr lang="en-US" altLang="en-US" sz="1600" dirty="0" smtClean="0">
                <a:ea typeface="Calibri" panose="020F0502020204030204" pitchFamily="34" charset="0"/>
              </a:rPr>
              <a:t>/Hadoop/Spark/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Lucene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OpenNLP</a:t>
            </a:r>
            <a:r>
              <a:rPr lang="en-US" altLang="en-US" sz="1600" dirty="0" smtClean="0">
                <a:ea typeface="Calibri" panose="020F0502020204030204" pitchFamily="34" charset="0"/>
              </a:rPr>
              <a:t>/Mahout/Velocity, etc.</a:t>
            </a:r>
          </a:p>
          <a:p>
            <a:pPr marL="1257300" lvl="2" indent="-457200" eaLnBrk="1" hangingPunct="1"/>
            <a:r>
              <a:rPr lang="en-US" altLang="en-US" sz="1600" dirty="0" smtClean="0">
                <a:ea typeface="Calibri" panose="020F0502020204030204" pitchFamily="34" charset="0"/>
              </a:rPr>
              <a:t>Python ― </a:t>
            </a:r>
            <a:r>
              <a:rPr lang="en-US" altLang="en-US" sz="1600" dirty="0" err="1">
                <a:ea typeface="Calibri" panose="020F0502020204030204" pitchFamily="34" charset="0"/>
              </a:rPr>
              <a:t>iPython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NumPy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matplotlib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statmodels</a:t>
            </a:r>
            <a:r>
              <a:rPr lang="en-US" altLang="en-US" sz="1600" dirty="0">
                <a:ea typeface="Calibri" panose="020F0502020204030204" pitchFamily="34" charset="0"/>
              </a:rPr>
              <a:t>/Blaze/</a:t>
            </a:r>
            <a:r>
              <a:rPr lang="en-US" altLang="en-US" sz="1600" dirty="0" err="1">
                <a:ea typeface="Calibri" panose="020F0502020204030204" pitchFamily="34" charset="0"/>
              </a:rPr>
              <a:t>Bokeh</a:t>
            </a:r>
            <a:r>
              <a:rPr lang="en-US" altLang="en-US" sz="1600" dirty="0">
                <a:ea typeface="Calibri" panose="020F0502020204030204" pitchFamily="34" charset="0"/>
              </a:rPr>
              <a:t>/</a:t>
            </a:r>
            <a:r>
              <a:rPr lang="en-US" altLang="en-US" sz="1600" dirty="0" err="1">
                <a:ea typeface="Calibri" panose="020F0502020204030204" pitchFamily="34" charset="0"/>
              </a:rPr>
              <a:t>scikit</a:t>
            </a:r>
            <a:r>
              <a:rPr lang="en-US" altLang="en-US" sz="1600" dirty="0">
                <a:ea typeface="Calibri" panose="020F0502020204030204" pitchFamily="34" charset="0"/>
              </a:rPr>
              <a:t>-learn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  <a:p>
            <a:pPr marL="1257300" lvl="2" indent="-457200" eaLnBrk="1" hangingPunct="1"/>
            <a:r>
              <a:rPr lang="en-US" altLang="en-US" sz="1600" dirty="0">
                <a:ea typeface="Calibri" panose="020F0502020204030204" pitchFamily="34" charset="0"/>
              </a:rPr>
              <a:t>Julia ― </a:t>
            </a:r>
            <a:r>
              <a:rPr lang="en-US" altLang="en-US" sz="1600" dirty="0" smtClean="0">
                <a:ea typeface="Calibri" panose="020F0502020204030204" pitchFamily="34" charset="0"/>
              </a:rPr>
              <a:t> 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iJulia</a:t>
            </a:r>
            <a:r>
              <a:rPr lang="en-US" altLang="en-US" sz="1600" dirty="0" smtClean="0">
                <a:ea typeface="Calibri" panose="020F0502020204030204" pitchFamily="34" charset="0"/>
              </a:rPr>
              <a:t>/Juno/</a:t>
            </a:r>
            <a:r>
              <a:rPr lang="en-US" sz="1600" dirty="0" err="1" smtClean="0"/>
              <a:t>MultivariateStats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MLBase</a:t>
            </a:r>
            <a:r>
              <a:rPr lang="en-US" altLang="en-US" sz="1600" dirty="0" smtClean="0">
                <a:ea typeface="Calibri" panose="020F0502020204030204" pitchFamily="34" charset="0"/>
              </a:rPr>
              <a:t>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TimeSeries</a:t>
            </a:r>
            <a:r>
              <a:rPr lang="en-US" altLang="en-US" sz="1600" dirty="0" smtClean="0">
                <a:ea typeface="Calibri" panose="020F0502020204030204" pitchFamily="34" charset="0"/>
              </a:rPr>
              <a:t>/Gadfly/</a:t>
            </a:r>
            <a:r>
              <a:rPr lang="en-US" altLang="en-US" sz="1600" dirty="0" err="1" smtClean="0">
                <a:ea typeface="Calibri" panose="020F0502020204030204" pitchFamily="34" charset="0"/>
              </a:rPr>
              <a:t>JuMP</a:t>
            </a:r>
            <a:r>
              <a:rPr lang="en-US" altLang="en-US" sz="1600" dirty="0" smtClean="0">
                <a:ea typeface="Calibri" panose="020F0502020204030204" pitchFamily="34" charset="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03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183"/>
            <a:ext cx="8763000" cy="67278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2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1106</Words>
  <Application>Microsoft Office PowerPoint</Application>
  <PresentationFormat>On-screen Show (4:3)</PresentationFormat>
  <Paragraphs>145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Consolas</vt:lpstr>
      <vt:lpstr>Corbel</vt:lpstr>
      <vt:lpstr>Default Design</vt:lpstr>
      <vt:lpstr>Data Science in L.A.'s “Silicon Beach”: “Shadow” ocation or “Emergent” Profession? </vt:lpstr>
      <vt:lpstr>Motivation</vt:lpstr>
      <vt:lpstr>Candidate Explanations</vt:lpstr>
      <vt:lpstr>PowerPoint Presentation</vt:lpstr>
      <vt:lpstr>PowerPoint Presentation</vt:lpstr>
      <vt:lpstr>PowerPoint Presentation</vt:lpstr>
      <vt:lpstr>Coordination</vt:lpstr>
      <vt:lpstr>R and/or other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New “Service” Economy in CA?</vt:lpstr>
      <vt:lpstr>PowerPoint Presentation</vt:lpstr>
      <vt:lpstr>Open Questions</vt:lpstr>
      <vt:lpstr>Open Questions</vt:lpstr>
      <vt:lpstr>Further Reading</vt:lpstr>
    </vt:vector>
  </TitlesOfParts>
  <Company>CSU, Northridge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 </dc:title>
  <dc:creator>wsmith</dc:creator>
  <cp:lastModifiedBy>Smith, Wayne W</cp:lastModifiedBy>
  <cp:revision>158</cp:revision>
  <cp:lastPrinted>2013-12-28T01:30:23Z</cp:lastPrinted>
  <dcterms:created xsi:type="dcterms:W3CDTF">2010-10-28T16:48:55Z</dcterms:created>
  <dcterms:modified xsi:type="dcterms:W3CDTF">2015-02-10T22:21:56Z</dcterms:modified>
</cp:coreProperties>
</file>